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78C1825-4601-483A-8F4F-3660843FDC48}">
          <p14:sldIdLst>
            <p14:sldId id="256"/>
            <p14:sldId id="257"/>
            <p14:sldId id="259"/>
            <p14:sldId id="260"/>
            <p14:sldId id="261"/>
            <p14:sldId id="262"/>
          </p14:sldIdLst>
        </p14:section>
        <p14:section name="Controladores" id="{FB31AEF5-B47F-4FD3-BFF7-1F6F07941C98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CF586-8A87-45F5-8431-463AA922F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4C1C06-8602-4348-85D0-DB58F5B03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7156E0-91E0-4E26-B377-11E0AB90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A43022-10F7-418B-8BC9-699D6529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0561E9-BECE-45B3-BA67-0EDEBB83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49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F82A3-C33C-4F90-9159-B036FFC5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40363B-85DD-4F43-A8E2-F28E3A39B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23F42E-2B11-4D63-AA2E-1347566D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8FACA8-5817-4815-A8B7-45F82DF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0E444C-C671-421E-8114-D8D21F19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41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8107CF-EDD5-4FD8-94E6-6BC4EEA92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FA6650-D6B9-4925-8A25-65D9302A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287857-9F5C-4C7D-A2FC-3C223462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3D9C46-62AF-4D18-9DBC-4A146202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B9BD93-198D-4089-BE96-807756E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74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C8A9E1-99C2-4F9C-867D-60E03C9E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7F157D-8070-4A8D-9AA9-EEF54888F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32A0FA-46FA-40CF-9E61-3375AD3F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C66671-5328-4E84-830B-4F96AAB9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5C475-7C33-42CA-B6AB-4FA7D07D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49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462B9-093F-498E-88CE-BF6AC4ED6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34E782-7F29-4D1F-BFE2-E4F6C2F3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B81BD3-55E5-49D8-A0DC-96F1813D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CBBFE8-649F-406E-8F2D-8860623F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58854D-8248-41B0-BCDF-C752FDAC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02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E90E5-03D2-478D-946F-68943FCA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6EE39-0940-46B8-8D1A-F18CD3A82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A3F547-208E-470C-A21F-52C4230CD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E89400-360B-40AD-B9C3-671094FD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1D4D1F-1FE4-4B76-8974-98A6A3FD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57F133-953A-4E03-843E-BFCC45FD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934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EFA45-C571-4F13-A4AA-6D7F4F26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262045-8977-474C-B86F-3B9419968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585052-1E84-4E39-B18B-A4D6A73D1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3A5983-895A-48AB-982D-9584DFB5D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74F144-62CB-4D34-9740-10176E36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B042BA-4BDF-43A1-A6AB-1681ED3D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E914981-0C52-4F5A-8AFD-6B1793C2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2F8A0D-7EB1-4AAA-A0B3-1AB00DAA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08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78B15-3454-44C4-85F4-7589284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459136-5877-4545-8C44-7F7BD0D7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1D1B61-7F0F-43CD-BC7C-58224025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254302-91FF-4A36-AE65-29A3B5BB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17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98311B-1FDB-448A-84DD-48B045C0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2D9594-FDA4-4246-9959-B521560B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0E27CA-E4B7-4FB4-BCE9-CE9B0681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19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9D640-6014-4554-BABA-789EC48A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EFD652-AFDD-4549-847C-5F3BAB855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B70D35-EB46-4EF3-93A0-9DDC6D2A4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F457BD-EA8C-4693-9030-11802627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E58160-0CC8-4E6F-B809-49C86C8F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DEA36C-7F01-4DCB-9443-D8F70D4D0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35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B4612-D5F4-4866-B071-F3C6E7E5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11286BA-2A46-43EC-AAEE-B369D8973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8BD3BC-9C52-4DBC-A173-B7083AC2F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1DBA87-9831-418E-AB40-EFFF9649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C662B4-4CE5-4CD6-BB71-EEBA45ED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359C7C-DBC5-4E39-AD4B-AEB76F20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96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344713-ABA1-4F89-82B9-D31EF243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3DAA93-D6C4-4A31-B3EA-2D965A579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8DE493-F37F-4F4D-B3A8-1DD4837F3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7A83D-90A6-4A65-8F6E-166A001F5CD1}" type="datetimeFigureOut">
              <a:rPr lang="pt-BR" smtClean="0"/>
              <a:t>15/01/2021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4D5DAC-A409-40A4-B839-56134C92B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D2D655-8464-4A3B-AC3B-CA03EF6C8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78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80512-8821-420A-B7A4-429F9F080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289B35-C80D-402E-852D-23632480E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Plataforma de simulação e ensino em controle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0C118E-0229-43D4-A866-D981F425F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Leandro Campos Vargas</a:t>
            </a:r>
          </a:p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47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pt-BR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pt-BR" sz="2000" dirty="0"/>
              <a:t>Atualmente existem pesquisas com:</a:t>
            </a:r>
          </a:p>
          <a:p>
            <a:pPr lvl="1"/>
            <a:r>
              <a:rPr lang="pt-BR" sz="2000"/>
              <a:t>Fuzzy</a:t>
            </a:r>
            <a:r>
              <a:rPr lang="pt-BR" sz="2000" dirty="0"/>
              <a:t> </a:t>
            </a:r>
            <a:r>
              <a:rPr lang="pt-BR" sz="2000"/>
              <a:t>Takagi-Sugeno</a:t>
            </a:r>
            <a:endParaRPr lang="pt-BR" sz="2000" dirty="0"/>
          </a:p>
          <a:p>
            <a:pPr lvl="1"/>
            <a:r>
              <a:rPr lang="pt-BR" sz="2000" dirty="0"/>
              <a:t>Controladores Chaveados</a:t>
            </a:r>
          </a:p>
          <a:p>
            <a:pPr lvl="1"/>
            <a:r>
              <a:rPr lang="pt-BR" sz="2000" dirty="0"/>
              <a:t>Controle De Feedback De Saída Estática</a:t>
            </a:r>
          </a:p>
          <a:p>
            <a:pPr lvl="1"/>
            <a:endParaRPr lang="pt-BR" sz="200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F6EB6F-92E2-47A6-B3F2-DC6B65B0C4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0991" y="805022"/>
            <a:ext cx="3007289" cy="2106990"/>
          </a:xfrm>
          <a:prstGeom prst="rect">
            <a:avLst/>
          </a:prstGeom>
          <a:noFill/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E4AFC4-5893-4BD5-9141-2CF5D98DE9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9530" y="805021"/>
            <a:ext cx="3002469" cy="2106989"/>
          </a:xfrm>
          <a:prstGeom prst="rect">
            <a:avLst/>
          </a:prstGeom>
          <a:noFill/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B23B317-85DB-415F-B75F-8301D1FFA7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399" y="3562643"/>
            <a:ext cx="5044261" cy="32074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722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C726B-A58E-4339-BFEC-642EDDA0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Planta Escolhida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12A0BC-6827-4921-9F10-806103DC4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Construir um pêndulo invertido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306F1B6-3A5D-42AD-AC95-DE6370537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6" b="1"/>
          <a:stretch/>
        </p:blipFill>
        <p:spPr>
          <a:xfrm>
            <a:off x="6370320" y="320109"/>
            <a:ext cx="5212080" cy="3857568"/>
          </a:xfrm>
          <a:prstGeom prst="rect">
            <a:avLst/>
          </a:prstGeom>
        </p:spPr>
      </p:pic>
      <p:pic>
        <p:nvPicPr>
          <p:cNvPr id="5124" name="Picture 4" descr="Péndulo Invertido Lineal @ UPRM - YouTube">
            <a:extLst>
              <a:ext uri="{FF2B5EF4-FFF2-40B4-BE49-F238E27FC236}">
                <a16:creationId xmlns:a16="http://schemas.microsoft.com/office/drawing/2014/main" id="{B007595A-3172-473A-B36F-40DBFF150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7" y="320109"/>
            <a:ext cx="5143424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67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E70E7-AD8B-4AE6-8FEB-58E29121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Pêndulo invertido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58973398-8561-425D-8355-D2154A624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64612" y="4750893"/>
                <a:ext cx="4087305" cy="1147863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̈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𝑚𝑔𝑙𝑠𝑒𝑛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acc>
                      </m:e>
                    </m:d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>
                    <a:effectLst/>
                  </a:rPr>
                  <a:t>	</a:t>
                </a:r>
                <a:endParaRPr lang="en-US" sz="2000"/>
              </a:p>
            </p:txBody>
          </p:sp>
        </mc:Choice>
        <mc:Fallback xmlns=""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58973398-8561-425D-8355-D2154A624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4612" y="4750893"/>
                <a:ext cx="4087305" cy="1147863"/>
              </a:xfrm>
              <a:blipFill>
                <a:blip r:embed="rId2"/>
                <a:stretch>
                  <a:fillRect t="-2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Imagem 15" descr="Em preto e branco&#10;&#10;Descrição gerada automaticamente com confiança média">
            <a:extLst>
              <a:ext uri="{FF2B5EF4-FFF2-40B4-BE49-F238E27FC236}">
                <a16:creationId xmlns:a16="http://schemas.microsoft.com/office/drawing/2014/main" id="{E9EF32FF-12EC-4657-9309-6B7F8D56F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0" r="1223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989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0C5F6-D2FD-43B3-AA0F-CCEF6AD4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5400" dirty="0" err="1"/>
              <a:t>Esp</a:t>
            </a:r>
            <a:r>
              <a:rPr lang="en-US" sz="5400" dirty="0"/>
              <a:t> 32 - Cam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8" name="Picture 10" descr="ESP32-CAM WiFi Módulo ESP32 serial para WiFi ESP32 CAM Placa de  Desenvolvimento 5 V Bluetooth com OV2640 | Shopee Brasil">
            <a:extLst>
              <a:ext uri="{FF2B5EF4-FFF2-40B4-BE49-F238E27FC236}">
                <a16:creationId xmlns:a16="http://schemas.microsoft.com/office/drawing/2014/main" id="{8E3B3364-BAF4-4971-9748-16059EF4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4246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42C8C-71BC-4596-9428-87FABE51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MPU6050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6" name="Picture 4" descr="GY-521 MPU6050 Accelerometer And Gyroscope Sensor at Rs 130/piece |  Nagarathpete | Bengaluru| ID: 17842349062">
            <a:extLst>
              <a:ext uri="{FF2B5EF4-FFF2-40B4-BE49-F238E27FC236}">
                <a16:creationId xmlns:a16="http://schemas.microsoft.com/office/drawing/2014/main" id="{CD485E4A-07A0-4E6D-A84D-BD5194B37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" r="-3" b="324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96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1EEC0-A1E5-476B-95B9-8822D5B9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Motor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18" name="Picture 2" descr="Motor DC - Motores - Robótica &amp; Mecânica | Vida de Silício">
            <a:extLst>
              <a:ext uri="{FF2B5EF4-FFF2-40B4-BE49-F238E27FC236}">
                <a16:creationId xmlns:a16="http://schemas.microsoft.com/office/drawing/2014/main" id="{1BAC3197-8FF1-4341-8129-F9300070D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" r="-1" b="202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93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4FAC76-C449-431A-ABC2-8D2F2CCA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pt-BR" dirty="0">
                <a:solidFill>
                  <a:srgbClr val="FFFFFF"/>
                </a:solidFill>
              </a:rPr>
              <a:t>Linguagem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pt-BR" dirty="0">
                <a:solidFill>
                  <a:srgbClr val="FFFFFF"/>
                </a:solidFill>
              </a:rPr>
              <a:t>desenvolvimento Front-</a:t>
            </a:r>
            <a:r>
              <a:rPr lang="pt-BR" dirty="0" err="1">
                <a:solidFill>
                  <a:srgbClr val="FFFFFF"/>
                </a:solidFill>
              </a:rPr>
              <a:t>end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10242" name="Picture 2" descr="Flutter on Linux. In this post, I'll show you how to… | by Kelven Galvão |  Medium">
            <a:extLst>
              <a:ext uri="{FF2B5EF4-FFF2-40B4-BE49-F238E27FC236}">
                <a16:creationId xmlns:a16="http://schemas.microsoft.com/office/drawing/2014/main" id="{7129251C-FE34-40BB-A4A4-E7587F88AB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1" r="-22791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8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4FAC76-C449-431A-ABC2-8D2F2CCA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Back-end</a:t>
            </a:r>
          </a:p>
        </p:txBody>
      </p:sp>
      <p:pic>
        <p:nvPicPr>
          <p:cNvPr id="11266" name="Picture 2" descr="Deploy your app to firebase — in seconds! | by Wassim Chegham | Google  Developers Experts | Medium">
            <a:extLst>
              <a:ext uri="{FF2B5EF4-FFF2-40B4-BE49-F238E27FC236}">
                <a16:creationId xmlns:a16="http://schemas.microsoft.com/office/drawing/2014/main" id="{05156F76-C090-4CBC-960E-5087B5E7C3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05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22409-951B-4B73-BE8B-6571F7EE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4" y="141552"/>
            <a:ext cx="4399093" cy="1325563"/>
          </a:xfrm>
        </p:spPr>
        <p:txBody>
          <a:bodyPr>
            <a:normAutofit/>
          </a:bodyPr>
          <a:lstStyle/>
          <a:p>
            <a:r>
              <a:rPr lang="pt-BR" dirty="0"/>
              <a:t>Cronograma e 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33CEE3-07F1-4CC5-93C5-FAA259BD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1467115"/>
            <a:ext cx="4399094" cy="3181684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1800" dirty="0"/>
              <a:t>Realizar revisão bibliográfica;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Identificar requisitos;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Modelar sistema;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Definição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Construção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Modelagem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Teste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Back-</a:t>
            </a:r>
            <a:r>
              <a:rPr lang="pt-BR" sz="1800" dirty="0" err="1"/>
              <a:t>end</a:t>
            </a:r>
            <a:r>
              <a:rPr lang="pt-BR" sz="1800" dirty="0"/>
              <a:t>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Desenvolvimento do aplicativo móvel;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Testes com aplicativo móvel;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Desenvolvimento do aplicativo web;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Teste com aplicativo web;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Ensaios e Testes com </a:t>
            </a:r>
            <a:r>
              <a:rPr lang="pt-BR" sz="2000" dirty="0"/>
              <a:t>a planta.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7DCBD44A-AB7B-4A91-A1D6-A434757E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1" y="1213053"/>
            <a:ext cx="5276342" cy="1728001"/>
          </a:xfrm>
          <a:prstGeom prst="rect">
            <a:avLst/>
          </a:prstGeom>
        </p:spPr>
      </p:pic>
      <p:pic>
        <p:nvPicPr>
          <p:cNvPr id="9" name="Imagem 8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417C4E26-9F8D-4DEB-BCF0-610052585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1" y="4035527"/>
            <a:ext cx="5276342" cy="17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5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4" name="Picture 6" descr="Carrinho de Controle Remoto - The Machine - Candide - Ri Happy Brinquedos">
            <a:extLst>
              <a:ext uri="{FF2B5EF4-FFF2-40B4-BE49-F238E27FC236}">
                <a16:creationId xmlns:a16="http://schemas.microsoft.com/office/drawing/2014/main" id="{432C608F-4103-4860-B103-5CF54CFA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723900"/>
            <a:ext cx="2235200" cy="223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No passado, sistemas de controle usavam um operador humano como parte">
            <a:extLst>
              <a:ext uri="{FF2B5EF4-FFF2-40B4-BE49-F238E27FC236}">
                <a16:creationId xmlns:a16="http://schemas.microsoft.com/office/drawing/2014/main" id="{A593FA8C-0504-439C-9A56-1E354EB7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723900"/>
            <a:ext cx="4178300" cy="223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Control Tutorials for MATLAB and Simulink - Introduction: PID Controller  Design">
            <a:extLst>
              <a:ext uri="{FF2B5EF4-FFF2-40B4-BE49-F238E27FC236}">
                <a16:creationId xmlns:a16="http://schemas.microsoft.com/office/drawing/2014/main" id="{AD1488DF-486A-4269-B979-1DBED8137D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035300"/>
            <a:ext cx="6489700" cy="2692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93843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Exemplos</a:t>
            </a:r>
          </a:p>
        </p:txBody>
      </p:sp>
      <p:pic>
        <p:nvPicPr>
          <p:cNvPr id="20" name="Picture 18" descr="Humanoids GIFs - Get the best GIF on GIPHY">
            <a:extLst>
              <a:ext uri="{FF2B5EF4-FFF2-40B4-BE49-F238E27FC236}">
                <a16:creationId xmlns:a16="http://schemas.microsoft.com/office/drawing/2014/main" id="{B20757BE-22CA-4022-AA17-326A0EBA5B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740569"/>
            <a:ext cx="3429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Radio telescope - Simple English Wikipedia, the free encyclopedia">
            <a:extLst>
              <a:ext uri="{FF2B5EF4-FFF2-40B4-BE49-F238E27FC236}">
                <a16:creationId xmlns:a16="http://schemas.microsoft.com/office/drawing/2014/main" id="{25951AFC-C2A2-4CF4-BAD8-3A642C37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14" y="3357562"/>
            <a:ext cx="2371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New trending GIF on Giphy | Falcon heavy, Spacex, Spacex falcon heavy">
            <a:extLst>
              <a:ext uri="{FF2B5EF4-FFF2-40B4-BE49-F238E27FC236}">
                <a16:creationId xmlns:a16="http://schemas.microsoft.com/office/drawing/2014/main" id="{58622B5C-0CA0-4EC1-92C7-79A475ABC1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3238500"/>
            <a:ext cx="4572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ater - Notícia">
            <a:extLst>
              <a:ext uri="{FF2B5EF4-FFF2-40B4-BE49-F238E27FC236}">
                <a16:creationId xmlns:a16="http://schemas.microsoft.com/office/drawing/2014/main" id="{98A17B3B-0358-4B35-B99B-2E37BD5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54" y="810831"/>
            <a:ext cx="2442245" cy="183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56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pt-BR"/>
              <a:t>Justificativa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</a:rPr>
              <a:t>Uma das p</a:t>
            </a:r>
            <a:r>
              <a:rPr lang="pt-BR" sz="2000" b="0" i="0" dirty="0">
                <a:effectLst/>
                <a:latin typeface="Arial" panose="020B0604020202020204" pitchFamily="34" charset="0"/>
              </a:rPr>
              <a:t>rincipais disciplinas em um curso da área controle e automação ou mecatrônica</a:t>
            </a:r>
          </a:p>
          <a:p>
            <a:endParaRPr lang="pt-BR" sz="2000" b="0" i="0" dirty="0">
              <a:effectLst/>
              <a:latin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</a:rPr>
              <a:t>Cálculos complexos e modelos físicos</a:t>
            </a:r>
          </a:p>
          <a:p>
            <a:endParaRPr lang="pt-BR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</a:endParaRPr>
          </a:p>
          <a:p>
            <a:endParaRPr lang="pt-BR" sz="20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16" descr="Ball And Plate PID Control With 6 DOF Stewart Platform GIF by Microcosmos |  Gfycat">
            <a:extLst>
              <a:ext uri="{FF2B5EF4-FFF2-40B4-BE49-F238E27FC236}">
                <a16:creationId xmlns:a16="http://schemas.microsoft.com/office/drawing/2014/main" id="{8E8539F5-650F-4674-A93F-D1A8CC3080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77" y="0"/>
            <a:ext cx="2984524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elicoptero GIFs | Tenor">
            <a:extLst>
              <a:ext uri="{FF2B5EF4-FFF2-40B4-BE49-F238E27FC236}">
                <a16:creationId xmlns:a16="http://schemas.microsoft.com/office/drawing/2014/main" id="{26E471E6-FF65-4702-8065-0AE4032314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76" y="3474719"/>
            <a:ext cx="6100913" cy="339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Pin on Electric Vehicles">
            <a:extLst>
              <a:ext uri="{FF2B5EF4-FFF2-40B4-BE49-F238E27FC236}">
                <a16:creationId xmlns:a16="http://schemas.microsoft.com/office/drawing/2014/main" id="{74445D6E-A95E-4A20-8F3C-766D0B0DD2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381" y="-9090"/>
            <a:ext cx="2984524" cy="337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93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6257E-5908-4DD7-885B-B788E7190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10" b="1442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200BAC-0274-4878-8A42-08746F0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pt-BR" sz="5000"/>
              <a:t>Objetivos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2B4CE-2DD6-420B-B87C-D46053C5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pt-BR" sz="2000"/>
              <a:t>O projeto tem como objetivo desenvolver um sistema para realizar ensaios com diferentes estratégias de controlador, em que o aluno possa estudar de forma prática e remota com um auxílio de um aplicativo para dispositivo móvel e web.</a:t>
            </a:r>
          </a:p>
        </p:txBody>
      </p:sp>
    </p:spTree>
    <p:extLst>
      <p:ext uri="{BB962C8B-B14F-4D97-AF65-F5344CB8AC3E}">
        <p14:creationId xmlns:p14="http://schemas.microsoft.com/office/powerpoint/2010/main" val="182207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6257E-5908-4DD7-885B-B788E7190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10" b="1442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200BAC-0274-4878-8A42-08746F0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pt-BR" sz="5000" dirty="0"/>
              <a:t>Objetivos Específicos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2B4CE-2DD6-420B-B87C-D46053C5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pt-BR" sz="2000" dirty="0"/>
              <a:t>Construir uma planta;  </a:t>
            </a:r>
          </a:p>
          <a:p>
            <a:r>
              <a:rPr lang="pt-BR" sz="2000" dirty="0"/>
              <a:t>Desenvolver hardware com internet das coisas para o controlador flexível;	</a:t>
            </a:r>
          </a:p>
          <a:p>
            <a:r>
              <a:rPr lang="pt-BR" sz="2000" dirty="0"/>
              <a:t>Desenvolver Aplicativo para dispositivo móvel;	</a:t>
            </a:r>
          </a:p>
          <a:p>
            <a:r>
              <a:rPr lang="pt-BR" sz="2000" dirty="0"/>
              <a:t>Desenvolver Aplicativo para dispositivo web.</a:t>
            </a:r>
          </a:p>
        </p:txBody>
      </p:sp>
    </p:spTree>
    <p:extLst>
      <p:ext uri="{BB962C8B-B14F-4D97-AF65-F5344CB8AC3E}">
        <p14:creationId xmlns:p14="http://schemas.microsoft.com/office/powerpoint/2010/main" val="335416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pt-BR" sz="4000" dirty="0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pt-BR" sz="2000" b="0" i="0" dirty="0">
                <a:effectLst/>
              </a:rPr>
              <a:t>Um dos primeiros trabalhos de controle automático foi o regulador centrífugo construído por James Watt, no século XVIII;</a:t>
            </a:r>
            <a:endParaRPr lang="pt-BR" sz="2000" dirty="0"/>
          </a:p>
          <a:p>
            <a:r>
              <a:rPr lang="pt-BR" sz="2000" b="0" i="0" dirty="0">
                <a:effectLst/>
              </a:rPr>
              <a:t>Em 1922 demonstrou-se a estabilidade pode ser determinada com equações diferenciais;</a:t>
            </a:r>
          </a:p>
          <a:p>
            <a:r>
              <a:rPr lang="pt-BR" sz="2000" dirty="0"/>
              <a:t>Na década 1930 desenvolvido por Nyquist procedimentos para determinar a estabilidade de sistemas de malha fechada</a:t>
            </a:r>
            <a:r>
              <a:rPr lang="pt-BR" sz="2000" dirty="0"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</a:endParaRPr>
          </a:p>
          <a:p>
            <a:endParaRPr lang="pt-BR" sz="2000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46EABBB9-876A-4B86-A851-C592524C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846" b="-36846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pt-BR" sz="4000" dirty="0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Autofit/>
          </a:bodyPr>
          <a:lstStyle/>
          <a:p>
            <a:r>
              <a:rPr lang="pt-BR" sz="2000" b="0" i="0" dirty="0">
                <a:effectLst/>
              </a:rPr>
              <a:t>1940 a 1950 foi desenvolvida o chamado controle clássico utilizando métodos de resposta em frequência e lugares das raízes;</a:t>
            </a:r>
          </a:p>
          <a:p>
            <a:r>
              <a:rPr lang="pt-BR" sz="2000" b="0" i="0" dirty="0">
                <a:effectLst/>
              </a:rPr>
              <a:t>Entre 1960 e 1980 foram desenvolvidos o controle ótimo,  o controle adaptativo e de aprendizagem de sistemas complexos.</a:t>
            </a:r>
          </a:p>
          <a:p>
            <a:r>
              <a:rPr lang="pt-BR" sz="2000" dirty="0"/>
              <a:t>Em 1980 a 1990 foi desenvolvido o controle robusto.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2" descr="Control Tutorials for MATLAB and Simulink - Introduction: PID Controller  Design">
            <a:extLst>
              <a:ext uri="{FF2B5EF4-FFF2-40B4-BE49-F238E27FC236}">
                <a16:creationId xmlns:a16="http://schemas.microsoft.com/office/drawing/2014/main" id="{F19DD492-772D-418E-9EC0-528ECF9B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42" y="2383520"/>
            <a:ext cx="5040000" cy="2090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36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pt-BR" sz="4000" dirty="0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Autofit/>
          </a:bodyPr>
          <a:lstStyle/>
          <a:p>
            <a:r>
              <a:rPr lang="pt-BR" sz="2000" b="0" i="0" dirty="0">
                <a:effectLst/>
              </a:rPr>
              <a:t>1940 a 1950 foi desenvolvida o chamado controle clássico utilizando métodos de resposta em frequência e lugares das raízes;</a:t>
            </a:r>
          </a:p>
          <a:p>
            <a:r>
              <a:rPr lang="pt-BR" sz="2000" b="0" i="0" dirty="0">
                <a:effectLst/>
              </a:rPr>
              <a:t>Entre 1960 e 1980 foram desenvolvidos o controle ótimo,  o controle adaptativo e de aprendizagem de sistemas complexos.</a:t>
            </a:r>
          </a:p>
          <a:p>
            <a:r>
              <a:rPr lang="pt-BR" sz="2000" dirty="0"/>
              <a:t>Em 1980 a 1990 foi desenvolvido o controle robusto.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2" descr="Control Tutorials for MATLAB and Simulink - Introduction: PID Controller  Design">
            <a:extLst>
              <a:ext uri="{FF2B5EF4-FFF2-40B4-BE49-F238E27FC236}">
                <a16:creationId xmlns:a16="http://schemas.microsoft.com/office/drawing/2014/main" id="{F19DD492-772D-418E-9EC0-528ECF9B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42" y="2383520"/>
            <a:ext cx="5040000" cy="2090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44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Tema do Office</vt:lpstr>
      <vt:lpstr>Plataforma de simulação e ensino em controle</vt:lpstr>
      <vt:lpstr>Introdução</vt:lpstr>
      <vt:lpstr>Exemplos</vt:lpstr>
      <vt:lpstr>Justificativa</vt:lpstr>
      <vt:lpstr>Objetivos</vt:lpstr>
      <vt:lpstr>Objetivos Específicos</vt:lpstr>
      <vt:lpstr>Controladores</vt:lpstr>
      <vt:lpstr>Controladores</vt:lpstr>
      <vt:lpstr>Controladores</vt:lpstr>
      <vt:lpstr>Controladores</vt:lpstr>
      <vt:lpstr>Planta Escolhida</vt:lpstr>
      <vt:lpstr>Pêndulo invertido</vt:lpstr>
      <vt:lpstr>Esp 32 - Cam</vt:lpstr>
      <vt:lpstr>MPU6050</vt:lpstr>
      <vt:lpstr>Motor</vt:lpstr>
      <vt:lpstr>Linguagem de desenvolvimento Front-end</vt:lpstr>
      <vt:lpstr>Back-end</vt:lpstr>
      <vt:lpstr>Cronograma e Desenvolvimento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de simulação e ensino em controle</dc:title>
  <dc:creator>Leandro Campos Vargas</dc:creator>
  <cp:lastModifiedBy>Leandro Campos Vargas</cp:lastModifiedBy>
  <cp:revision>5</cp:revision>
  <dcterms:created xsi:type="dcterms:W3CDTF">2021-01-05T03:15:41Z</dcterms:created>
  <dcterms:modified xsi:type="dcterms:W3CDTF">2021-01-15T14:56:13Z</dcterms:modified>
</cp:coreProperties>
</file>